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41"/>
  </p:notesMasterIdLst>
  <p:sldIdLst>
    <p:sldId id="256" r:id="rId2"/>
    <p:sldId id="295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9" r:id="rId18"/>
    <p:sldId id="272" r:id="rId19"/>
    <p:sldId id="273" r:id="rId20"/>
    <p:sldId id="281" r:id="rId21"/>
    <p:sldId id="296" r:id="rId22"/>
    <p:sldId id="297" r:id="rId23"/>
    <p:sldId id="282" r:id="rId24"/>
    <p:sldId id="274" r:id="rId25"/>
    <p:sldId id="275" r:id="rId26"/>
    <p:sldId id="276" r:id="rId27"/>
    <p:sldId id="277" r:id="rId28"/>
    <p:sldId id="278" r:id="rId29"/>
    <p:sldId id="283" r:id="rId30"/>
    <p:sldId id="286" r:id="rId31"/>
    <p:sldId id="280" r:id="rId32"/>
    <p:sldId id="284" r:id="rId33"/>
    <p:sldId id="287" r:id="rId34"/>
    <p:sldId id="289" r:id="rId35"/>
    <p:sldId id="290" r:id="rId36"/>
    <p:sldId id="291" r:id="rId37"/>
    <p:sldId id="292" r:id="rId38"/>
    <p:sldId id="294" r:id="rId39"/>
    <p:sldId id="293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85" autoAdjust="0"/>
  </p:normalViewPr>
  <p:slideViewPr>
    <p:cSldViewPr>
      <p:cViewPr varScale="1">
        <p:scale>
          <a:sx n="82" d="100"/>
          <a:sy n="82" d="100"/>
        </p:scale>
        <p:origin x="-101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5EBD3-143A-4ACD-ABBB-6EF465B31A7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9453EF-2183-419E-9B16-329FA03ADB60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B0C8E5E5-C2BB-43D5-A79D-DD483ECEE830}" type="parTrans" cxnId="{13C21C10-0262-4D42-9E90-C9BA60160778}">
      <dgm:prSet/>
      <dgm:spPr/>
      <dgm:t>
        <a:bodyPr/>
        <a:lstStyle/>
        <a:p>
          <a:endParaRPr lang="en-US"/>
        </a:p>
      </dgm:t>
    </dgm:pt>
    <dgm:pt modelId="{FCBB3BC4-21F4-49FD-B2B6-EB3CB54CA14D}" type="sibTrans" cxnId="{13C21C10-0262-4D42-9E90-C9BA60160778}">
      <dgm:prSet/>
      <dgm:spPr>
        <a:solidFill>
          <a:srgbClr val="FF8000"/>
        </a:solidFill>
      </dgm:spPr>
      <dgm:t>
        <a:bodyPr/>
        <a:lstStyle/>
        <a:p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A86676DB-15E5-44CC-B2D6-40EDBD4E5B7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2AA09457-3CEE-4553-8283-92EC929D86A5}" type="parTrans" cxnId="{A01930A3-9128-4CA8-9426-A29A2A89972D}">
      <dgm:prSet/>
      <dgm:spPr/>
      <dgm:t>
        <a:bodyPr/>
        <a:lstStyle/>
        <a:p>
          <a:endParaRPr lang="en-US"/>
        </a:p>
      </dgm:t>
    </dgm:pt>
    <dgm:pt modelId="{AE2F1D0C-D857-4027-B0F8-4A16C5DB590D}" type="sibTrans" cxnId="{A01930A3-9128-4CA8-9426-A29A2A89972D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C2CD5001-B78B-4C2E-AAFC-E762F73063AD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E348421A-AE66-448E-B677-D80F7B8CB60D}" type="parTrans" cxnId="{D25CD9B8-C614-433A-961D-DD52857C3166}">
      <dgm:prSet/>
      <dgm:spPr/>
      <dgm:t>
        <a:bodyPr/>
        <a:lstStyle/>
        <a:p>
          <a:endParaRPr lang="en-US"/>
        </a:p>
      </dgm:t>
    </dgm:pt>
    <dgm:pt modelId="{1AC5BC08-F1B0-4C52-AA7D-1A471074B8A1}" type="sibTrans" cxnId="{D25CD9B8-C614-433A-961D-DD52857C3166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F2BAACDA-4F89-4D77-9374-3CE13424D63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0FD5300C-4E23-486C-997C-6E02AFC1A2AB}" type="parTrans" cxnId="{55899F46-4BC6-4F89-AD00-65991D6BE93A}">
      <dgm:prSet/>
      <dgm:spPr/>
      <dgm:t>
        <a:bodyPr/>
        <a:lstStyle/>
        <a:p>
          <a:endParaRPr lang="en-US"/>
        </a:p>
      </dgm:t>
    </dgm:pt>
    <dgm:pt modelId="{740E2E13-D1A2-4FAB-BC34-5D695C3F8230}" type="sibTrans" cxnId="{55899F46-4BC6-4F89-AD00-65991D6BE93A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DA750FEB-A151-4028-A184-085595CA4C59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8C0BEE02-E1D8-48A3-A349-0D2ACAA341A7}" type="parTrans" cxnId="{D188D43F-35EE-4319-83E4-F2FDD4B4CAB8}">
      <dgm:prSet/>
      <dgm:spPr/>
      <dgm:t>
        <a:bodyPr/>
        <a:lstStyle/>
        <a:p>
          <a:endParaRPr lang="en-US"/>
        </a:p>
      </dgm:t>
    </dgm:pt>
    <dgm:pt modelId="{BD6F2A9F-B3FB-442F-8781-75B815CFE516}" type="sibTrans" cxnId="{D188D43F-35EE-4319-83E4-F2FDD4B4CAB8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616E98E3-F6F9-406A-A877-D25C204DFC30}" type="pres">
      <dgm:prSet presAssocID="{28C5EBD3-143A-4ACD-ABBB-6EF465B31A7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97AC0-BAFC-4FC8-8C6F-6633429E2138}" type="pres">
      <dgm:prSet presAssocID="{F69453EF-2183-419E-9B16-329FA03ADB6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5C0B3-91D6-4023-B4B8-871B4B3E4ABC}" type="pres">
      <dgm:prSet presAssocID="{FCBB3BC4-21F4-49FD-B2B6-EB3CB54CA14D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AAA28D4-8E6C-4096-AA07-CC089C487144}" type="pres">
      <dgm:prSet presAssocID="{FCBB3BC4-21F4-49FD-B2B6-EB3CB54CA14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F06DF83-CDEF-4B39-BB26-CE0938676568}" type="pres">
      <dgm:prSet presAssocID="{C2CD5001-B78B-4C2E-AAFC-E762F73063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86C22-DC57-46FF-A95C-4029D15A304C}" type="pres">
      <dgm:prSet presAssocID="{1AC5BC08-F1B0-4C52-AA7D-1A471074B8A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1823E24-C4EA-4D60-9427-21D88DF4358A}" type="pres">
      <dgm:prSet presAssocID="{1AC5BC08-F1B0-4C52-AA7D-1A471074B8A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CF809C5-8191-4976-9876-FE1CA490538C}" type="pres">
      <dgm:prSet presAssocID="{F2BAACDA-4F89-4D77-9374-3CE13424D63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02DC1-9D51-48D1-A57B-3DABD0FDEF53}" type="pres">
      <dgm:prSet presAssocID="{740E2E13-D1A2-4FAB-BC34-5D695C3F823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AF05C29-C4BD-4007-804B-2764AEB7615B}" type="pres">
      <dgm:prSet presAssocID="{740E2E13-D1A2-4FAB-BC34-5D695C3F823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4106D56F-E69C-4ED4-8E36-7A24E2ABCD32}" type="pres">
      <dgm:prSet presAssocID="{A86676DB-15E5-44CC-B2D6-40EDBD4E5B7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51501-2E42-4417-AEED-25018DA96B3A}" type="pres">
      <dgm:prSet presAssocID="{AE2F1D0C-D857-4027-B0F8-4A16C5DB590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A6D913E-8A63-43EE-BD8B-272249BD1061}" type="pres">
      <dgm:prSet presAssocID="{AE2F1D0C-D857-4027-B0F8-4A16C5DB590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8EE2C1C-295C-44FB-AFF2-89EA72008B32}" type="pres">
      <dgm:prSet presAssocID="{DA750FEB-A151-4028-A184-085595CA4C5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41980-C1EB-4F5E-9C01-B4763C2C32AE}" type="pres">
      <dgm:prSet presAssocID="{BD6F2A9F-B3FB-442F-8781-75B815CFE516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A9906C7-B207-4A79-B6C4-40EBDD0F30D3}" type="pres">
      <dgm:prSet presAssocID="{BD6F2A9F-B3FB-442F-8781-75B815CFE516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E67ED62-7E3D-4563-8932-B1B476086A66}" type="presOf" srcId="{A86676DB-15E5-44CC-B2D6-40EDBD4E5B77}" destId="{4106D56F-E69C-4ED4-8E36-7A24E2ABCD32}" srcOrd="0" destOrd="0" presId="urn:microsoft.com/office/officeart/2005/8/layout/cycle2"/>
    <dgm:cxn modelId="{97643DBE-9FAA-4962-A450-C02BE914B85F}" type="presOf" srcId="{C2CD5001-B78B-4C2E-AAFC-E762F73063AD}" destId="{4F06DF83-CDEF-4B39-BB26-CE0938676568}" srcOrd="0" destOrd="0" presId="urn:microsoft.com/office/officeart/2005/8/layout/cycle2"/>
    <dgm:cxn modelId="{D29DDFF5-599F-4F9B-9FC0-329CF07F421F}" type="presOf" srcId="{BD6F2A9F-B3FB-442F-8781-75B815CFE516}" destId="{1AB41980-C1EB-4F5E-9C01-B4763C2C32AE}" srcOrd="0" destOrd="0" presId="urn:microsoft.com/office/officeart/2005/8/layout/cycle2"/>
    <dgm:cxn modelId="{BF8945C6-BCAA-4718-91B4-05FF6EC00D3B}" type="presOf" srcId="{AE2F1D0C-D857-4027-B0F8-4A16C5DB590D}" destId="{8A6D913E-8A63-43EE-BD8B-272249BD1061}" srcOrd="1" destOrd="0" presId="urn:microsoft.com/office/officeart/2005/8/layout/cycle2"/>
    <dgm:cxn modelId="{D188D43F-35EE-4319-83E4-F2FDD4B4CAB8}" srcId="{28C5EBD3-143A-4ACD-ABBB-6EF465B31A71}" destId="{DA750FEB-A151-4028-A184-085595CA4C59}" srcOrd="4" destOrd="0" parTransId="{8C0BEE02-E1D8-48A3-A349-0D2ACAA341A7}" sibTransId="{BD6F2A9F-B3FB-442F-8781-75B815CFE516}"/>
    <dgm:cxn modelId="{374C70FA-0A1C-42B2-BF14-41C20ECA3B47}" type="presOf" srcId="{F69453EF-2183-419E-9B16-329FA03ADB60}" destId="{FC097AC0-BAFC-4FC8-8C6F-6633429E2138}" srcOrd="0" destOrd="0" presId="urn:microsoft.com/office/officeart/2005/8/layout/cycle2"/>
    <dgm:cxn modelId="{A01930A3-9128-4CA8-9426-A29A2A89972D}" srcId="{28C5EBD3-143A-4ACD-ABBB-6EF465B31A71}" destId="{A86676DB-15E5-44CC-B2D6-40EDBD4E5B77}" srcOrd="3" destOrd="0" parTransId="{2AA09457-3CEE-4553-8283-92EC929D86A5}" sibTransId="{AE2F1D0C-D857-4027-B0F8-4A16C5DB590D}"/>
    <dgm:cxn modelId="{FAE33A00-DF70-4703-844C-DE35CDB3D9EC}" type="presOf" srcId="{740E2E13-D1A2-4FAB-BC34-5D695C3F8230}" destId="{EAF05C29-C4BD-4007-804B-2764AEB7615B}" srcOrd="1" destOrd="0" presId="urn:microsoft.com/office/officeart/2005/8/layout/cycle2"/>
    <dgm:cxn modelId="{428005B9-CEA2-41FA-AE10-0C4E0001E22B}" type="presOf" srcId="{FCBB3BC4-21F4-49FD-B2B6-EB3CB54CA14D}" destId="{0AAA28D4-8E6C-4096-AA07-CC089C487144}" srcOrd="1" destOrd="0" presId="urn:microsoft.com/office/officeart/2005/8/layout/cycle2"/>
    <dgm:cxn modelId="{B17B8136-AC40-4E29-BE52-345B8E4B2CFC}" type="presOf" srcId="{FCBB3BC4-21F4-49FD-B2B6-EB3CB54CA14D}" destId="{5285C0B3-91D6-4023-B4B8-871B4B3E4ABC}" srcOrd="0" destOrd="0" presId="urn:microsoft.com/office/officeart/2005/8/layout/cycle2"/>
    <dgm:cxn modelId="{DE0EC079-5EB2-44D9-931E-C8EC35AA4053}" type="presOf" srcId="{F2BAACDA-4F89-4D77-9374-3CE13424D637}" destId="{5CF809C5-8191-4976-9876-FE1CA490538C}" srcOrd="0" destOrd="0" presId="urn:microsoft.com/office/officeart/2005/8/layout/cycle2"/>
    <dgm:cxn modelId="{55899F46-4BC6-4F89-AD00-65991D6BE93A}" srcId="{28C5EBD3-143A-4ACD-ABBB-6EF465B31A71}" destId="{F2BAACDA-4F89-4D77-9374-3CE13424D637}" srcOrd="2" destOrd="0" parTransId="{0FD5300C-4E23-486C-997C-6E02AFC1A2AB}" sibTransId="{740E2E13-D1A2-4FAB-BC34-5D695C3F8230}"/>
    <dgm:cxn modelId="{B18C0FC5-239D-4A04-B3F1-F7FD64BC3BC4}" type="presOf" srcId="{AE2F1D0C-D857-4027-B0F8-4A16C5DB590D}" destId="{22851501-2E42-4417-AEED-25018DA96B3A}" srcOrd="0" destOrd="0" presId="urn:microsoft.com/office/officeart/2005/8/layout/cycle2"/>
    <dgm:cxn modelId="{2C56C91B-23A7-45B8-833F-B02809D1C731}" type="presOf" srcId="{1AC5BC08-F1B0-4C52-AA7D-1A471074B8A1}" destId="{61823E24-C4EA-4D60-9427-21D88DF4358A}" srcOrd="1" destOrd="0" presId="urn:microsoft.com/office/officeart/2005/8/layout/cycle2"/>
    <dgm:cxn modelId="{DE869102-48CD-4723-88AF-4A006EB5E132}" type="presOf" srcId="{BD6F2A9F-B3FB-442F-8781-75B815CFE516}" destId="{5A9906C7-B207-4A79-B6C4-40EBDD0F30D3}" srcOrd="1" destOrd="0" presId="urn:microsoft.com/office/officeart/2005/8/layout/cycle2"/>
    <dgm:cxn modelId="{13C21C10-0262-4D42-9E90-C9BA60160778}" srcId="{28C5EBD3-143A-4ACD-ABBB-6EF465B31A71}" destId="{F69453EF-2183-419E-9B16-329FA03ADB60}" srcOrd="0" destOrd="0" parTransId="{B0C8E5E5-C2BB-43D5-A79D-DD483ECEE830}" sibTransId="{FCBB3BC4-21F4-49FD-B2B6-EB3CB54CA14D}"/>
    <dgm:cxn modelId="{D25CD9B8-C614-433A-961D-DD52857C3166}" srcId="{28C5EBD3-143A-4ACD-ABBB-6EF465B31A71}" destId="{C2CD5001-B78B-4C2E-AAFC-E762F73063AD}" srcOrd="1" destOrd="0" parTransId="{E348421A-AE66-448E-B677-D80F7B8CB60D}" sibTransId="{1AC5BC08-F1B0-4C52-AA7D-1A471074B8A1}"/>
    <dgm:cxn modelId="{DD8460DD-ABDB-4EEC-BFE5-564DD7FDDE04}" type="presOf" srcId="{DA750FEB-A151-4028-A184-085595CA4C59}" destId="{08EE2C1C-295C-44FB-AFF2-89EA72008B32}" srcOrd="0" destOrd="0" presId="urn:microsoft.com/office/officeart/2005/8/layout/cycle2"/>
    <dgm:cxn modelId="{6C2BC390-7DCE-4671-8EAD-E2F005CFDE17}" type="presOf" srcId="{1AC5BC08-F1B0-4C52-AA7D-1A471074B8A1}" destId="{C1C86C22-DC57-46FF-A95C-4029D15A304C}" srcOrd="0" destOrd="0" presId="urn:microsoft.com/office/officeart/2005/8/layout/cycle2"/>
    <dgm:cxn modelId="{B56D46FB-C959-4422-8BF0-3886848CEA5D}" type="presOf" srcId="{28C5EBD3-143A-4ACD-ABBB-6EF465B31A71}" destId="{616E98E3-F6F9-406A-A877-D25C204DFC30}" srcOrd="0" destOrd="0" presId="urn:microsoft.com/office/officeart/2005/8/layout/cycle2"/>
    <dgm:cxn modelId="{B24E3A9A-5B2E-47F8-AC97-C215F5E11405}" type="presOf" srcId="{740E2E13-D1A2-4FAB-BC34-5D695C3F8230}" destId="{F8102DC1-9D51-48D1-A57B-3DABD0FDEF53}" srcOrd="0" destOrd="0" presId="urn:microsoft.com/office/officeart/2005/8/layout/cycle2"/>
    <dgm:cxn modelId="{51E11F41-F923-49BC-895C-BBD751B1B8BA}" type="presParOf" srcId="{616E98E3-F6F9-406A-A877-D25C204DFC30}" destId="{FC097AC0-BAFC-4FC8-8C6F-6633429E2138}" srcOrd="0" destOrd="0" presId="urn:microsoft.com/office/officeart/2005/8/layout/cycle2"/>
    <dgm:cxn modelId="{C2D7BCD0-3397-4159-AEE1-4D48D84E78B9}" type="presParOf" srcId="{616E98E3-F6F9-406A-A877-D25C204DFC30}" destId="{5285C0B3-91D6-4023-B4B8-871B4B3E4ABC}" srcOrd="1" destOrd="0" presId="urn:microsoft.com/office/officeart/2005/8/layout/cycle2"/>
    <dgm:cxn modelId="{522BA866-FE48-43A8-B89E-8E202814AED4}" type="presParOf" srcId="{5285C0B3-91D6-4023-B4B8-871B4B3E4ABC}" destId="{0AAA28D4-8E6C-4096-AA07-CC089C487144}" srcOrd="0" destOrd="0" presId="urn:microsoft.com/office/officeart/2005/8/layout/cycle2"/>
    <dgm:cxn modelId="{031CE2EE-8744-4563-8C7B-2ACAD636AED0}" type="presParOf" srcId="{616E98E3-F6F9-406A-A877-D25C204DFC30}" destId="{4F06DF83-CDEF-4B39-BB26-CE0938676568}" srcOrd="2" destOrd="0" presId="urn:microsoft.com/office/officeart/2005/8/layout/cycle2"/>
    <dgm:cxn modelId="{7871D1EF-8355-4D6B-8DF0-DCA64412D5BE}" type="presParOf" srcId="{616E98E3-F6F9-406A-A877-D25C204DFC30}" destId="{C1C86C22-DC57-46FF-A95C-4029D15A304C}" srcOrd="3" destOrd="0" presId="urn:microsoft.com/office/officeart/2005/8/layout/cycle2"/>
    <dgm:cxn modelId="{8291AEC3-5BAA-4A25-BCAD-4A6183EC5886}" type="presParOf" srcId="{C1C86C22-DC57-46FF-A95C-4029D15A304C}" destId="{61823E24-C4EA-4D60-9427-21D88DF4358A}" srcOrd="0" destOrd="0" presId="urn:microsoft.com/office/officeart/2005/8/layout/cycle2"/>
    <dgm:cxn modelId="{AFAC91A7-8A90-418D-8AE2-D8B566E5F9AF}" type="presParOf" srcId="{616E98E3-F6F9-406A-A877-D25C204DFC30}" destId="{5CF809C5-8191-4976-9876-FE1CA490538C}" srcOrd="4" destOrd="0" presId="urn:microsoft.com/office/officeart/2005/8/layout/cycle2"/>
    <dgm:cxn modelId="{2F70C2D6-D3A9-42F7-838E-F168C677483E}" type="presParOf" srcId="{616E98E3-F6F9-406A-A877-D25C204DFC30}" destId="{F8102DC1-9D51-48D1-A57B-3DABD0FDEF53}" srcOrd="5" destOrd="0" presId="urn:microsoft.com/office/officeart/2005/8/layout/cycle2"/>
    <dgm:cxn modelId="{3D03BDC6-CC63-48B0-B7BA-5A5D2FE9E4A5}" type="presParOf" srcId="{F8102DC1-9D51-48D1-A57B-3DABD0FDEF53}" destId="{EAF05C29-C4BD-4007-804B-2764AEB7615B}" srcOrd="0" destOrd="0" presId="urn:microsoft.com/office/officeart/2005/8/layout/cycle2"/>
    <dgm:cxn modelId="{F9353365-F60C-48C4-9ABB-A130983FDA0E}" type="presParOf" srcId="{616E98E3-F6F9-406A-A877-D25C204DFC30}" destId="{4106D56F-E69C-4ED4-8E36-7A24E2ABCD32}" srcOrd="6" destOrd="0" presId="urn:microsoft.com/office/officeart/2005/8/layout/cycle2"/>
    <dgm:cxn modelId="{7100419E-6150-4AD0-8202-73F07A5CF172}" type="presParOf" srcId="{616E98E3-F6F9-406A-A877-D25C204DFC30}" destId="{22851501-2E42-4417-AEED-25018DA96B3A}" srcOrd="7" destOrd="0" presId="urn:microsoft.com/office/officeart/2005/8/layout/cycle2"/>
    <dgm:cxn modelId="{D07443F4-DD51-454C-918E-359ABECA45CA}" type="presParOf" srcId="{22851501-2E42-4417-AEED-25018DA96B3A}" destId="{8A6D913E-8A63-43EE-BD8B-272249BD1061}" srcOrd="0" destOrd="0" presId="urn:microsoft.com/office/officeart/2005/8/layout/cycle2"/>
    <dgm:cxn modelId="{21966F8B-1344-4EC2-915E-4D1E0D72D620}" type="presParOf" srcId="{616E98E3-F6F9-406A-A877-D25C204DFC30}" destId="{08EE2C1C-295C-44FB-AFF2-89EA72008B32}" srcOrd="8" destOrd="0" presId="urn:microsoft.com/office/officeart/2005/8/layout/cycle2"/>
    <dgm:cxn modelId="{73F73CED-A9C7-474A-B5CF-95835D8C530C}" type="presParOf" srcId="{616E98E3-F6F9-406A-A877-D25C204DFC30}" destId="{1AB41980-C1EB-4F5E-9C01-B4763C2C32AE}" srcOrd="9" destOrd="0" presId="urn:microsoft.com/office/officeart/2005/8/layout/cycle2"/>
    <dgm:cxn modelId="{FA8976E0-CBFC-4EC5-A99A-86DBA8AC976E}" type="presParOf" srcId="{1AB41980-C1EB-4F5E-9C01-B4763C2C32AE}" destId="{5A9906C7-B207-4A79-B6C4-40EBDD0F30D3}" srcOrd="0" destOrd="0" presId="urn:microsoft.com/office/officeart/2005/8/layout/cycle2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97AC0-BAFC-4FC8-8C6F-6633429E2138}">
      <dsp:nvSpPr>
        <dsp:cNvPr id="0" name=""/>
        <dsp:cNvSpPr/>
      </dsp:nvSpPr>
      <dsp:spPr>
        <a:xfrm>
          <a:off x="2174808" y="1662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2373802" y="200656"/>
        <a:ext cx="960831" cy="960831"/>
      </dsp:txXfrm>
    </dsp:sp>
    <dsp:sp modelId="{5285C0B3-91D6-4023-B4B8-871B4B3E4ABC}">
      <dsp:nvSpPr>
        <dsp:cNvPr id="0" name=""/>
        <dsp:cNvSpPr/>
      </dsp:nvSpPr>
      <dsp:spPr>
        <a:xfrm rot="2160000">
          <a:off x="3490594" y="104521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Helvetica" pitchFamily="34" charset="0"/>
            <a:cs typeface="Helvetica" pitchFamily="34" charset="0"/>
          </a:endParaRPr>
        </a:p>
      </dsp:txBody>
      <dsp:txXfrm>
        <a:off x="3500931" y="1105117"/>
        <a:ext cx="252595" cy="275161"/>
      </dsp:txXfrm>
    </dsp:sp>
    <dsp:sp modelId="{4F06DF83-CDEF-4B39-BB26-CE0938676568}">
      <dsp:nvSpPr>
        <dsp:cNvPr id="0" name=""/>
        <dsp:cNvSpPr/>
      </dsp:nvSpPr>
      <dsp:spPr>
        <a:xfrm>
          <a:off x="3824935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4023929" y="1399544"/>
        <a:ext cx="960831" cy="960831"/>
      </dsp:txXfrm>
    </dsp:sp>
    <dsp:sp modelId="{C1C86C22-DC57-46FF-A95C-4029D15A304C}">
      <dsp:nvSpPr>
        <dsp:cNvPr id="0" name=""/>
        <dsp:cNvSpPr/>
      </dsp:nvSpPr>
      <dsp:spPr>
        <a:xfrm rot="6480000">
          <a:off x="4011930" y="2610866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4082784" y="2651108"/>
        <a:ext cx="252595" cy="275161"/>
      </dsp:txXfrm>
    </dsp:sp>
    <dsp:sp modelId="{5CF809C5-8191-4976-9876-FE1CA490538C}">
      <dsp:nvSpPr>
        <dsp:cNvPr id="0" name=""/>
        <dsp:cNvSpPr/>
      </dsp:nvSpPr>
      <dsp:spPr>
        <a:xfrm>
          <a:off x="3194643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3393637" y="3339384"/>
        <a:ext cx="960831" cy="960831"/>
      </dsp:txXfrm>
    </dsp:sp>
    <dsp:sp modelId="{F8102DC1-9D51-48D1-A57B-3DABD0FDEF53}">
      <dsp:nvSpPr>
        <dsp:cNvPr id="0" name=""/>
        <dsp:cNvSpPr/>
      </dsp:nvSpPr>
      <dsp:spPr>
        <a:xfrm rot="10800000">
          <a:off x="2684006" y="3590499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2792261" y="3682219"/>
        <a:ext cx="252595" cy="275161"/>
      </dsp:txXfrm>
    </dsp:sp>
    <dsp:sp modelId="{4106D56F-E69C-4ED4-8E36-7A24E2ABCD32}">
      <dsp:nvSpPr>
        <dsp:cNvPr id="0" name=""/>
        <dsp:cNvSpPr/>
      </dsp:nvSpPr>
      <dsp:spPr>
        <a:xfrm>
          <a:off x="1154974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1353968" y="3339384"/>
        <a:ext cx="960831" cy="960831"/>
      </dsp:txXfrm>
    </dsp:sp>
    <dsp:sp modelId="{22851501-2E42-4417-AEED-25018DA96B3A}">
      <dsp:nvSpPr>
        <dsp:cNvPr id="0" name=""/>
        <dsp:cNvSpPr/>
      </dsp:nvSpPr>
      <dsp:spPr>
        <a:xfrm rot="15120000">
          <a:off x="1341968" y="263029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1412822" y="2773490"/>
        <a:ext cx="252595" cy="275161"/>
      </dsp:txXfrm>
    </dsp:sp>
    <dsp:sp modelId="{08EE2C1C-295C-44FB-AFF2-89EA72008B32}">
      <dsp:nvSpPr>
        <dsp:cNvPr id="0" name=""/>
        <dsp:cNvSpPr/>
      </dsp:nvSpPr>
      <dsp:spPr>
        <a:xfrm>
          <a:off x="524681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723675" y="1399544"/>
        <a:ext cx="960831" cy="960831"/>
      </dsp:txXfrm>
    </dsp:sp>
    <dsp:sp modelId="{1AB41980-C1EB-4F5E-9C01-B4763C2C32AE}">
      <dsp:nvSpPr>
        <dsp:cNvPr id="0" name=""/>
        <dsp:cNvSpPr/>
      </dsp:nvSpPr>
      <dsp:spPr>
        <a:xfrm rot="19440000">
          <a:off x="1840467" y="1057218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850804" y="1180753"/>
        <a:ext cx="252595" cy="27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2AB851-8BDE-4705-A0BE-2B6A7E87612A}" type="datetimeFigureOut">
              <a:rPr lang="he-IL" smtClean="0"/>
              <a:t>כ"ב/אייר/תשע"ג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ED06737-B0F2-4845-A7A3-1D88A87708E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638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 smtClean="0"/>
              <a:t>עמילן: הסוכר בתפ"א, חיטה, תירס ואורז</a:t>
            </a:r>
          </a:p>
          <a:p>
            <a:pPr algn="r"/>
            <a:r>
              <a:rPr lang="he-IL" dirty="0" smtClean="0"/>
              <a:t>עמילאז: אנזים הרוק שמפרד עמילן</a:t>
            </a:r>
          </a:p>
          <a:p>
            <a:pPr algn="r"/>
            <a:r>
              <a:rPr lang="he-IL" dirty="0" smtClean="0"/>
              <a:t>מספר העותקים של עמילאז במתאם עם תכולת העמילן בתזונה המסורתית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3937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8443-CDC6-4137-8470-5F2EABD415DC}" type="datetime1">
              <a:rPr lang="en-US" smtClean="0"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E763-5F85-4539-8845-9C5286D2606C}" type="datetime1">
              <a:rPr lang="en-US" smtClean="0"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C9E8-AFE9-4323-98F2-218E89F9AE78}" type="datetime1">
              <a:rPr lang="en-US" smtClean="0"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89DF-1FFE-4A9D-9965-913DE7CA4821}" type="datetime1">
              <a:rPr lang="en-US" smtClean="0"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805D-C976-45FE-8529-2D29A7E39CC2}" type="datetime1">
              <a:rPr lang="en-US" smtClean="0"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5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867B-9542-491A-910E-B230E797F0C0}" type="datetime1">
              <a:rPr lang="en-US" smtClean="0"/>
              <a:t>5/2/2013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11F4-003D-445C-BDBF-299573599975}" type="datetime1">
              <a:rPr lang="en-US" smtClean="0"/>
              <a:t>5/2/2013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F556-C7F1-4860-8E3B-29DAD4DC787C}" type="datetime1">
              <a:rPr lang="en-US" smtClean="0"/>
              <a:t>5/2/2013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6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3CED-2FE8-46BA-B45B-B40838896F67}" type="datetime1">
              <a:rPr lang="en-US" smtClean="0"/>
              <a:t>5/2/2013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8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8904-6DBC-419A-B93A-DB2D9DD52681}" type="datetime1">
              <a:rPr lang="en-US" smtClean="0"/>
              <a:t>5/2/2013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FFD9-68C9-4583-9735-28289D9FD6DD}" type="datetime1">
              <a:rPr lang="en-US" smtClean="0"/>
              <a:t>5/2/2013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4834D-40E1-4E83-BC1C-6A4C5211D3E5}" type="datetime1">
              <a:rPr lang="en-US" smtClean="0"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16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ature.com/ng/journal/v39/n10/full/ng2123.html" TargetMode="External"/><Relationship Id="rId5" Type="http://schemas.openxmlformats.org/officeDocument/2006/relationships/hyperlink" Target="http://www.nature.com/nature/journal/v468/n7327_supp/full/468S13a.html" TargetMode="Externa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hyperlink" Target="http://www.ncbi.nlm.nih.gov/pubmed/17637733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אבולוציה ומוטציה בעתות עקה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e-IL" dirty="0"/>
              <a:t>יואב </a:t>
            </a:r>
            <a:r>
              <a:rPr lang="he-IL" dirty="0" smtClean="0"/>
              <a:t>רם</a:t>
            </a:r>
            <a:endParaRPr lang="he-IL" dirty="0"/>
          </a:p>
          <a:p>
            <a:r>
              <a:rPr lang="he-IL" dirty="0" smtClean="0"/>
              <a:t>סדרת </a:t>
            </a:r>
            <a:r>
              <a:rPr lang="he-IL" dirty="0"/>
              <a:t>הרצאות על אבולוציה בגן הבוטני</a:t>
            </a:r>
          </a:p>
          <a:p>
            <a:r>
              <a:rPr lang="he-IL" dirty="0"/>
              <a:t>16 מאי 2013, </a:t>
            </a:r>
            <a:r>
              <a:rPr lang="he-IL" dirty="0" smtClean="0"/>
              <a:t>18:00</a:t>
            </a:r>
          </a:p>
          <a:p>
            <a:r>
              <a:rPr lang="he-IL" dirty="0" smtClean="0"/>
              <a:t>הגן הבוטני באוניברסיטת תל-אביב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97670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1" y="1295400"/>
            <a:ext cx="7826136" cy="47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ב</a:t>
            </a:r>
            <a:r>
              <a:rPr lang="he-IL" sz="2400" b="1" dirty="0" smtClean="0"/>
              <a:t>שמר האפייה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www.ncbi.nlm.nih.gov/pubmed/17637733</a:t>
            </a:r>
            <a:endParaRPr lang="he-IL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8200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152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738184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96131" y="3229529"/>
            <a:ext cx="1140390" cy="33794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dirty="0" smtClean="0"/>
              <a:t>שכיחות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4607866" y="5791200"/>
            <a:ext cx="841196" cy="33794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dirty="0" smtClean="0"/>
              <a:t>כשירות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502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שונות בקצב המוטציה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מינים</a:t>
            </a:r>
          </a:p>
          <a:p>
            <a:pPr marL="0" indent="0" algn="r">
              <a:buNone/>
            </a:pPr>
            <a:r>
              <a:rPr lang="he-IL" sz="2000" dirty="0" smtClean="0"/>
              <a:t>הקצבים מתוארים במספר המוטציות הממוצע לדור שניתן למדוד</a:t>
            </a:r>
            <a:endParaRPr lang="he-IL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11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זבובים: 0.455</a:t>
            </a:r>
          </a:p>
          <a:p>
            <a:pPr algn="ctr" rtl="0"/>
            <a:r>
              <a:rPr lang="en-US" sz="2000" dirty="0" err="1" smtClean="0"/>
              <a:t>Keightley</a:t>
            </a:r>
            <a:r>
              <a:rPr lang="en-US" sz="2000" dirty="0" smtClean="0"/>
              <a:t> et al. 2009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חיידקים: 0.0004</a:t>
            </a:r>
          </a:p>
          <a:p>
            <a:pPr algn="ctr" rtl="0"/>
            <a:r>
              <a:rPr lang="en-US" sz="2000" dirty="0" err="1" smtClean="0"/>
              <a:t>Wielgoss</a:t>
            </a:r>
            <a:r>
              <a:rPr lang="en-US" sz="2000" dirty="0" smtClean="0"/>
              <a:t> 2011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בני אדם: 41</a:t>
            </a:r>
          </a:p>
          <a:p>
            <a:pPr algn="ctr" rtl="0"/>
            <a:r>
              <a:rPr lang="en-US" sz="2000" dirty="0" smtClean="0"/>
              <a:t>Lynch PNAS 2010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6426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שונות בקצב המוטציה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r">
              <a:buClr>
                <a:srgbClr val="93A299"/>
              </a:buClr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אוכלוסיות</a:t>
            </a:r>
            <a:endParaRPr lang="en-US" sz="3200" dirty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12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he-IL" b="1" dirty="0" smtClean="0">
                <a:solidFill>
                  <a:prstClr val="black"/>
                </a:solidFill>
              </a:rPr>
              <a:t>קצב המוטציה ש-69 אוכלוסיות טבעיות של חיידקי אי קולי</a:t>
            </a:r>
          </a:p>
          <a:p>
            <a:pPr algn="ctr"/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sz="3600" dirty="0" smtClean="0">
                <a:solidFill>
                  <a:schemeClr val="tx2"/>
                </a:solidFill>
              </a:rPr>
              <a:t>בתוך הפרט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13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276871"/>
            <a:ext cx="7749042" cy="43922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/>
              <a:t>שונות בקצב המוטציה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62135" y="214526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b="1" dirty="0" smtClean="0">
                <a:solidFill>
                  <a:prstClr val="black"/>
                </a:solidFill>
              </a:rPr>
              <a:t>קצב השגיאות של דנא פולימרז – </a:t>
            </a:r>
            <a:r>
              <a:rPr lang="en-US" b="1" dirty="0" smtClean="0">
                <a:solidFill>
                  <a:prstClr val="black"/>
                </a:solidFill>
              </a:rPr>
              <a:t>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798101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2286000" y="25908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חיידקים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0" y="28956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שמרים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286000" y="3200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בני אדם</a:t>
            </a: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13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635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מושרית-עקה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i="1" dirty="0" smtClean="0"/>
              <a:t>באי קולי:</a:t>
            </a:r>
          </a:p>
          <a:p>
            <a:pPr marL="0" indent="0" algn="r">
              <a:buNone/>
            </a:pPr>
            <a:r>
              <a:rPr lang="he-IL" dirty="0" smtClean="0"/>
              <a:t>דנא פולימרז שנוטה לשגיאות מופעל ע"י תגובות עקה:</a:t>
            </a:r>
            <a:endParaRPr lang="en-US" sz="3200" dirty="0" smtClean="0"/>
          </a:p>
          <a:p>
            <a:pPr lvl="1" algn="r"/>
            <a:r>
              <a:rPr lang="he-IL" sz="2800" dirty="0" smtClean="0"/>
              <a:t>תגובת </a:t>
            </a:r>
            <a:r>
              <a:rPr lang="en-US" sz="2800" dirty="0" smtClean="0"/>
              <a:t>SOS</a:t>
            </a:r>
          </a:p>
          <a:p>
            <a:pPr lvl="1" algn="r"/>
            <a:r>
              <a:rPr lang="he-IL" sz="2800" dirty="0" smtClean="0"/>
              <a:t>רעב</a:t>
            </a:r>
            <a:endParaRPr lang="en-US" sz="2800" dirty="0" smtClean="0"/>
          </a:p>
          <a:p>
            <a:pPr lvl="1" algn="r"/>
            <a:r>
              <a:rPr lang="he-IL" sz="2800" dirty="0" smtClean="0"/>
              <a:t>נזק ל-</a:t>
            </a:r>
            <a:r>
              <a:rPr lang="en-US" dirty="0" smtClean="0"/>
              <a:t>DNA</a:t>
            </a: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14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14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03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 smtClean="0"/>
              <a:t>עדויות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10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8168" y="173981"/>
              <a:ext cx="1127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אצה ירוקה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574" y="2763416"/>
            <a:ext cx="2203772" cy="1656184"/>
            <a:chOff x="110574" y="2622253"/>
            <a:chExt cx="2203772" cy="1656184"/>
          </a:xfrm>
        </p:grpSpPr>
        <p:pic>
          <p:nvPicPr>
            <p:cNvPr id="13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10574" y="3909105"/>
              <a:ext cx="13372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he-IL" dirty="0" smtClean="0"/>
                <a:t>חיידק </a:t>
              </a:r>
              <a:r>
                <a:rPr lang="he-IL" i="1" dirty="0" smtClean="0"/>
                <a:t>בצילוס</a:t>
              </a:r>
              <a:endParaRPr lang="he-IL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4346" y="4800600"/>
            <a:ext cx="2202104" cy="1752600"/>
            <a:chOff x="154346" y="4495800"/>
            <a:chExt cx="2202104" cy="1752600"/>
          </a:xfrm>
        </p:grpSpPr>
        <p:pic>
          <p:nvPicPr>
            <p:cNvPr id="3074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85800" y="5879068"/>
              <a:ext cx="1670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i="1" dirty="0" smtClean="0"/>
                <a:t>תסיסנית </a:t>
              </a:r>
              <a:r>
                <a:rPr lang="he-IL" i="1" dirty="0"/>
                <a:t>המחקר</a:t>
              </a:r>
              <a:endParaRPr lang="he-IL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03569" y="223696"/>
            <a:ext cx="1921281" cy="1687637"/>
            <a:chOff x="2572675" y="2590800"/>
            <a:chExt cx="1921281" cy="1687637"/>
          </a:xfrm>
        </p:grpSpPr>
        <p:pic>
          <p:nvPicPr>
            <p:cNvPr id="307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72675" y="2590800"/>
              <a:ext cx="856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/>
                <a:t>נמטודה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3078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285442" y="5955268"/>
              <a:ext cx="1515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 smtClean="0">
                  <a:solidFill>
                    <a:schemeClr val="bg1"/>
                  </a:solidFill>
                </a:rPr>
                <a:t>חיידק השחפת</a:t>
              </a:r>
              <a:endParaRPr lang="he-IL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2365524"/>
            <a:ext cx="2489844" cy="2017892"/>
            <a:chOff x="6477000" y="2641545"/>
            <a:chExt cx="2489844" cy="2017892"/>
          </a:xfrm>
        </p:grpSpPr>
        <p:pic>
          <p:nvPicPr>
            <p:cNvPr id="3080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7620000" y="2641545"/>
              <a:ext cx="1346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חיידק אי קולי</a:t>
              </a:r>
              <a:endParaRPr lang="he-IL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34100" y="4838700"/>
            <a:ext cx="2190750" cy="1674933"/>
            <a:chOff x="-2376846" y="3052406"/>
            <a:chExt cx="2190750" cy="1674933"/>
          </a:xfrm>
        </p:grpSpPr>
        <p:pic>
          <p:nvPicPr>
            <p:cNvPr id="3082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-2372327" y="4358007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/>
                <a:t>חיידק </a:t>
              </a:r>
              <a:r>
                <a:rPr lang="he-IL" dirty="0" smtClean="0"/>
                <a:t>הליסטריה</a:t>
              </a:r>
              <a:endParaRPr lang="he-IL" dirty="0"/>
            </a:p>
          </p:txBody>
        </p:sp>
      </p:grpSp>
      <p:sp>
        <p:nvSpPr>
          <p:cNvPr id="23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15</a:t>
            </a:fld>
            <a:endParaRPr lang="he-IL" dirty="0"/>
          </a:p>
        </p:txBody>
      </p:sp>
      <p:grpSp>
        <p:nvGrpSpPr>
          <p:cNvPr id="25" name="Group 24"/>
          <p:cNvGrpSpPr/>
          <p:nvPr/>
        </p:nvGrpSpPr>
        <p:grpSpPr>
          <a:xfrm>
            <a:off x="2636675" y="2204896"/>
            <a:ext cx="2854567" cy="2214704"/>
            <a:chOff x="6100066" y="223696"/>
            <a:chExt cx="2854567" cy="2214704"/>
          </a:xfrm>
        </p:grpSpPr>
        <p:pic>
          <p:nvPicPr>
            <p:cNvPr id="3084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7501991" y="2069068"/>
              <a:ext cx="1452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תא סרטן השד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7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האבולוציה של מוטציה מושרית-עקה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1981200"/>
          </a:xfrm>
        </p:spPr>
        <p:txBody>
          <a:bodyPr>
            <a:no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השערת האפס: </a:t>
            </a:r>
            <a:r>
              <a:rPr lang="he-IL" sz="2800" dirty="0" smtClean="0"/>
              <a:t>מוטציה היא תוצר לוואי של העקה</a:t>
            </a:r>
            <a:endParaRPr lang="en-US" sz="2800" dirty="0" smtClean="0"/>
          </a:p>
          <a:p>
            <a:pPr algn="r"/>
            <a:r>
              <a:rPr lang="he-IL" sz="2800" dirty="0">
                <a:solidFill>
                  <a:schemeClr val="tx2"/>
                </a:solidFill>
              </a:rPr>
              <a:t>השערות אלטרנטיביות </a:t>
            </a:r>
            <a:r>
              <a:rPr lang="he-IL" sz="2800" dirty="0" smtClean="0">
                <a:solidFill>
                  <a:schemeClr val="tx2"/>
                </a:solidFill>
              </a:rPr>
              <a:t>לא-אדפטיביות</a:t>
            </a:r>
            <a:r>
              <a:rPr lang="en-US" sz="2800" dirty="0" smtClean="0"/>
              <a:t>:</a:t>
            </a:r>
          </a:p>
          <a:p>
            <a:pPr lvl="1" algn="r"/>
            <a:r>
              <a:rPr lang="he-IL" sz="2400" dirty="0" smtClean="0"/>
              <a:t>מחיר שכפול דנא בנאמנות גבוהה</a:t>
            </a:r>
            <a:endParaRPr lang="en-US" sz="2400" dirty="0" smtClean="0"/>
          </a:p>
          <a:p>
            <a:pPr lvl="1" algn="r"/>
            <a:r>
              <a:rPr lang="he-IL" sz="2400" dirty="0" smtClean="0"/>
              <a:t>מחסום הסחיפה הגנטית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16</a:t>
            </a:fld>
            <a:endParaRPr lang="he-IL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he-IL" b="1" dirty="0"/>
          </a:p>
        </p:txBody>
      </p:sp>
      <p:pic>
        <p:nvPicPr>
          <p:cNvPr id="4098" name="Picture 2" descr="D:\projects\sim\presentation\Neutrophil_with_anthrax_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8" y="2926176"/>
            <a:ext cx="2869278" cy="299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1738" y="5983069"/>
            <a:ext cx="28692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חיידק האנטרקס מותקף ע"י מערכת החיסון</a:t>
            </a:r>
            <a:endParaRPr lang="he-IL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276600" y="3581400"/>
            <a:ext cx="5534692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dirty="0" smtClean="0">
                <a:solidFill>
                  <a:schemeClr val="tx2"/>
                </a:solidFill>
              </a:rPr>
              <a:t>ההשערה האדפיטיבית</a:t>
            </a:r>
            <a:r>
              <a:rPr lang="en-US" sz="2800" dirty="0" smtClean="0"/>
              <a:t>:</a:t>
            </a:r>
          </a:p>
          <a:p>
            <a:pPr lvl="1"/>
            <a:r>
              <a:rPr lang="he-IL" sz="2400" dirty="0" smtClean="0"/>
              <a:t>מוטציה מושרית עקה-מתפתחת כי היא מאפשר לפרטים ואוכלוסיות להתאים במהירות לסביבות חדשות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9280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מושרה עקה</a:t>
                </a:r>
                <a:endParaRPr lang="en-US" u="sng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נמוך</a:t>
                </a:r>
                <a:endParaRPr lang="en-US" u="sng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גבוה</a:t>
                </a:r>
                <a:endParaRPr lang="en-US" u="sng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/>
              <a:t>ההשערה האדפטיבית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סקירה של המחקר על מוטציה מושרית-עקה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r"/>
            <a:r>
              <a:rPr lang="he-IL" dirty="0" smtClean="0"/>
              <a:t>הגורמים האבולוציוניים</a:t>
            </a:r>
            <a:endParaRPr lang="en-US" sz="3200" dirty="0" smtClean="0"/>
          </a:p>
          <a:p>
            <a:pPr lvl="1" algn="r"/>
            <a:r>
              <a:rPr lang="he-IL" sz="2800" dirty="0" smtClean="0"/>
              <a:t>מודל תיאורטי של אבולוציה בסביבות קבועות </a:t>
            </a:r>
          </a:p>
          <a:p>
            <a:pPr lvl="1"/>
            <a:r>
              <a:rPr lang="he-IL" dirty="0" smtClean="0"/>
              <a:t>סימולצית </a:t>
            </a:r>
            <a:r>
              <a:rPr lang="he-IL" dirty="0"/>
              <a:t>מחשב </a:t>
            </a:r>
            <a:r>
              <a:rPr lang="he-IL" dirty="0" smtClean="0"/>
              <a:t>של תחרות בסביבות משתנות</a:t>
            </a:r>
            <a:endParaRPr lang="en-US" sz="2800" dirty="0" smtClean="0"/>
          </a:p>
          <a:p>
            <a:pPr marL="274320" lvl="1" indent="0" algn="r">
              <a:buNone/>
            </a:pPr>
            <a:endParaRPr lang="en-US" sz="2800" dirty="0" smtClean="0"/>
          </a:p>
          <a:p>
            <a:pPr algn="r"/>
            <a:r>
              <a:rPr lang="he-IL" sz="3200" dirty="0" smtClean="0"/>
              <a:t>התוצאות האבולוציוניות</a:t>
            </a:r>
            <a:endParaRPr lang="en-US" sz="3200" dirty="0" smtClean="0"/>
          </a:p>
          <a:p>
            <a:pPr lvl="1" algn="r"/>
            <a:r>
              <a:rPr lang="he-IL" sz="2800" dirty="0" smtClean="0"/>
              <a:t>אבולוציה של תכונות מורכבות</a:t>
            </a:r>
          </a:p>
          <a:p>
            <a:pPr lvl="1" algn="r"/>
            <a:r>
              <a:rPr lang="he-IL" dirty="0" smtClean="0"/>
              <a:t>התמודדות עם הצטברות של מוטציות שליליות</a:t>
            </a:r>
          </a:p>
          <a:p>
            <a:pPr lvl="1" algn="r"/>
            <a:r>
              <a:rPr lang="he-IL" sz="2800" dirty="0" smtClean="0"/>
              <a:t>שערוך קצבי מוטציה בניסויי מעבדה</a:t>
            </a:r>
            <a:endParaRPr lang="he-IL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6381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אין שינוי בכיוון הפעולה של הברירה הטבעית</a:t>
            </a:r>
          </a:p>
          <a:p>
            <a:r>
              <a:rPr lang="he-IL" dirty="0" smtClean="0"/>
              <a:t>שיווי משקל בין </a:t>
            </a:r>
            <a:r>
              <a:rPr lang="he-IL" b="1" dirty="0" smtClean="0">
                <a:solidFill>
                  <a:schemeClr val="accent1"/>
                </a:solidFill>
              </a:rPr>
              <a:t>ברירה טבעית</a:t>
            </a:r>
            <a:r>
              <a:rPr lang="he-IL" dirty="0" smtClean="0"/>
              <a:t> ו</a:t>
            </a:r>
            <a:r>
              <a:rPr lang="he-IL" b="1" dirty="0" smtClean="0">
                <a:solidFill>
                  <a:schemeClr val="accent3"/>
                </a:solidFill>
              </a:rPr>
              <a:t>מוטציה</a:t>
            </a:r>
          </a:p>
          <a:p>
            <a:pPr marL="0" indent="0">
              <a:buNone/>
            </a:pP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838200" y="2841122"/>
            <a:ext cx="7618413" cy="3864478"/>
            <a:chOff x="956187" y="2841122"/>
            <a:chExt cx="7618413" cy="386447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187" y="2895600"/>
              <a:ext cx="7618413" cy="381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Circular Arrow 20"/>
            <p:cNvSpPr/>
            <p:nvPr/>
          </p:nvSpPr>
          <p:spPr>
            <a:xfrm rot="19755674" flipH="1">
              <a:off x="4079594" y="3848099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9" name="Circular Arrow 28"/>
            <p:cNvSpPr/>
            <p:nvPr/>
          </p:nvSpPr>
          <p:spPr>
            <a:xfrm rot="19755674" flipH="1">
              <a:off x="5648296" y="2841122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30" name="Circular Arrow 29"/>
            <p:cNvSpPr/>
            <p:nvPr/>
          </p:nvSpPr>
          <p:spPr>
            <a:xfrm rot="19755674" flipH="1">
              <a:off x="2295495" y="4731373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2" name="Up Arrow 21"/>
            <p:cNvSpPr/>
            <p:nvPr/>
          </p:nvSpPr>
          <p:spPr>
            <a:xfrm>
              <a:off x="7161235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Up Arrow 31"/>
            <p:cNvSpPr/>
            <p:nvPr/>
          </p:nvSpPr>
          <p:spPr>
            <a:xfrm flipV="1">
              <a:off x="5535341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Up Arrow 32"/>
            <p:cNvSpPr/>
            <p:nvPr/>
          </p:nvSpPr>
          <p:spPr>
            <a:xfrm flipV="1">
              <a:off x="3857595" y="5429463"/>
              <a:ext cx="399992" cy="5247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96850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תודות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780111" y="4774152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he-IL" sz="2000" dirty="0" smtClean="0"/>
              <a:t>קרן עמליה בירון-ציגלה</a:t>
            </a:r>
            <a:endParaRPr lang="en-US" sz="2000" dirty="0"/>
          </a:p>
        </p:txBody>
      </p:sp>
      <p:pic>
        <p:nvPicPr>
          <p:cNvPr id="14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98204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688" y="2952328"/>
            <a:ext cx="1476793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4349252" y="4248312"/>
            <a:ext cx="1878932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78679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0" y="1520981"/>
            <a:ext cx="487680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dirty="0" smtClean="0"/>
              <a:t>המעבדה לתיאוריה אבולוציונית - ד"ר לילך הדני</a:t>
            </a:r>
            <a:endParaRPr lang="en-US" sz="3200" dirty="0" smtClean="0"/>
          </a:p>
        </p:txBody>
      </p:sp>
      <p:pic>
        <p:nvPicPr>
          <p:cNvPr id="19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681439" y="4092141"/>
            <a:ext cx="1170481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79512" y="3789040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he-IL" sz="2000" dirty="0" smtClean="0"/>
              <a:t>הפקולטה למדעי החיים ע"ש ג'ורג' וייז</a:t>
            </a:r>
            <a:endParaRPr lang="en-US" sz="2000" dirty="0" smtClean="0"/>
          </a:p>
          <a:p>
            <a:pPr marL="0" indent="0" algn="ctr" rtl="0">
              <a:buFont typeface="Arial" pitchFamily="34" charset="0"/>
              <a:buNone/>
            </a:pPr>
            <a:endParaRPr lang="en-US" sz="2000" dirty="0" smtClean="0"/>
          </a:p>
          <a:p>
            <a:pPr marL="0" indent="0" algn="ctr" rtl="0">
              <a:buNone/>
            </a:pPr>
            <a:r>
              <a:rPr lang="he-IL" sz="2000" dirty="0" smtClean="0"/>
              <a:t>המחלקה לביולוגיה מולקולרית ואקולוגיה של צמחים</a:t>
            </a:r>
            <a:endParaRPr lang="en-US" sz="2000" dirty="0" smtClean="0"/>
          </a:p>
          <a:p>
            <a:pPr marL="0" indent="0" algn="ctr" rtl="0"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he-IL" sz="2000" dirty="0" smtClean="0"/>
              <a:t>אוניברסיטת תל-אביב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117939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0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שיווי משקל בין מוטציה לברירה הטבעית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/>
              <a:t>הכשירות מתייצבת על ערך </a:t>
            </a:r>
            <a:r>
              <a:rPr lang="he-IL" dirty="0" smtClean="0"/>
              <a:t>מסוים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9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מודל מתמטי פשוט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</p:spPr>
            <p:txBody>
              <a:bodyPr>
                <a:normAutofit/>
              </a:bodyPr>
              <a:lstStyle/>
              <a:p>
                <a:r>
                  <a:rPr lang="he-IL" dirty="0" smtClean="0"/>
                  <a:t>נתמקד בגן אחד בעל שני אללים (גרסאות)</a:t>
                </a:r>
                <a:endParaRPr lang="en-US" dirty="0"/>
              </a:p>
              <a:p>
                <a:r>
                  <a:rPr lang="he-IL" dirty="0" smtClean="0"/>
                  <a:t>האלל הטבעי </a:t>
                </a:r>
                <a:r>
                  <a:rPr lang="en-US" dirty="0" smtClean="0"/>
                  <a:t>A</a:t>
                </a:r>
                <a:r>
                  <a:rPr lang="he-IL" dirty="0" smtClean="0"/>
                  <a:t> בעל כשירות גבוהה יותר מהאלל המוטנט </a:t>
                </a:r>
                <a:r>
                  <a:rPr lang="en-US" dirty="0" smtClean="0"/>
                  <a:t>B</a:t>
                </a:r>
                <a:r>
                  <a:rPr lang="he-IL" dirty="0" smtClean="0"/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𝑓𝑖𝑡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𝑖𝑡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he-IL" dirty="0" smtClean="0"/>
              </a:p>
              <a:p>
                <a:r>
                  <a:rPr lang="he-IL" dirty="0" smtClean="0"/>
                  <a:t>המודל מתאר את השינוי בשכיחות האלל </a:t>
                </a:r>
                <a:r>
                  <a:rPr lang="en-US" dirty="0" smtClean="0"/>
                  <a:t>A</a:t>
                </a:r>
                <a:r>
                  <a:rPr lang="he-IL" smtClean="0"/>
                  <a:t> מדור </a:t>
                </a:r>
                <a:r>
                  <a:rPr lang="he-IL" dirty="0" smtClean="0"/>
                  <a:t>לדור:</a:t>
                </a:r>
              </a:p>
              <a:p>
                <a:pPr marL="0" indent="0">
                  <a:buNone/>
                </a:pPr>
                <a:endParaRPr lang="he-I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𝑓𝑟𝑒𝑞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𝑛𝑜𝑤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𝑃𝑟𝑜𝑏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𝑓𝑖𝑡𝑛𝑒𝑠𝑠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𝑛𝑜𝑤</m:t>
                          </m:r>
                        </m:den>
                      </m:f>
                    </m:oMath>
                  </m:oMathPara>
                </a14:m>
                <a:endParaRPr lang="he-IL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  <a:blipFill rotWithShape="1">
                <a:blip r:embed="rId2"/>
                <a:stretch>
                  <a:fillRect t="-2022" r="-17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46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מציאת שיווי משקל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he-IL" dirty="0" smtClean="0"/>
                  <a:t>שיווי משקל הוא מצב בו </a:t>
                </a:r>
                <a:r>
                  <a:rPr lang="he-IL" b="1" dirty="0" smtClean="0"/>
                  <a:t>אין שינוי מדור לדור</a:t>
                </a:r>
                <a:r>
                  <a:rPr lang="he-IL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𝑠𝑡𝑎𝑏𝑙𝑒</m:t>
                          </m:r>
                        </m:sub>
                      </m:sSub>
                      <m:r>
                        <a:rPr lang="he-IL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𝑛𝑜𝑤</m:t>
                          </m:r>
                        </m:sub>
                      </m:sSub>
                    </m:oMath>
                  </m:oMathPara>
                </a14:m>
                <a:endParaRPr lang="he-IL" b="0" dirty="0" smtClean="0"/>
              </a:p>
              <a:p>
                <a:pPr marL="0" indent="0">
                  <a:buNone/>
                </a:pPr>
                <a:r>
                  <a:rPr lang="he-IL" b="0" dirty="0" smtClean="0"/>
                  <a:t>ולכן אנחנו מקבלים: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𝑠𝑡𝑎𝑏𝑙𝑒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𝑓𝑟𝑒𝑞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𝑠𝑡𝑎𝑏𝑙𝑒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𝑃𝑟𝑜𝑏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𝑛𝑜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𝑓𝑖𝑡𝑛𝑒𝑠𝑠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𝑠𝑡𝑎𝑏𝑙𝑒</m:t>
                          </m:r>
                        </m:den>
                      </m:f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:r>
                  <a:rPr lang="he-IL" dirty="0" smtClean="0"/>
                  <a:t>ועל ידי הכפלה בכשירות הממוצעת וחלוקה בשכיחות </a:t>
                </a:r>
                <a:r>
                  <a:rPr lang="en-US" dirty="0" smtClean="0"/>
                  <a:t>A</a:t>
                </a:r>
                <a:r>
                  <a:rPr lang="he-IL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𝑃𝑟𝑜𝑏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𝑛𝑜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𝑚𝑢𝑡𝑎𝑡𝑖𝑜𝑛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b="0" dirty="0" smtClean="0"/>
              </a:p>
              <a:p>
                <a:pPr marL="0" indent="0">
                  <a:buNone/>
                </a:pPr>
                <a:endParaRPr lang="he-IL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  <a:blipFill rotWithShape="1">
                <a:blip r:embed="rId2"/>
                <a:stretch>
                  <a:fillRect t="-1529" r="-17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77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תוצאה כללית לסביבות קבועות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/>
                  <a:t>הפתרון הכללי של מערכת המשוואות של הכשירות בשיווי משקל בין מוטציה וברירה טבעית: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he-IL" b="1" dirty="0" smtClean="0"/>
              </a:p>
              <a:p>
                <a:pPr marL="0" indent="0" algn="ctr">
                  <a:buNone/>
                </a:pPr>
                <a:r>
                  <a:rPr lang="he-IL" sz="3600" b="1" dirty="0" smtClean="0"/>
                  <a:t>"הגברת קצב המוטציה של פרטים עם כשירות מתחת לממוצע מגדילה את הכשירות הממוצעת באוכלוסיה"</a:t>
                </a:r>
                <a:endParaRPr lang="he-IL" sz="36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752" r="-1852" b="-26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33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קבוע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3336"/>
          <a:stretch/>
        </p:blipFill>
        <p:spPr bwMode="auto">
          <a:xfrm>
            <a:off x="838200" y="1110456"/>
            <a:ext cx="7313612" cy="53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12954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5463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מושרה עקה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" b="54222"/>
          <a:stretch/>
        </p:blipFill>
        <p:spPr bwMode="auto">
          <a:xfrm>
            <a:off x="838200" y="1219200"/>
            <a:ext cx="7313612" cy="522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3716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24483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משתנות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600200"/>
            <a:ext cx="4191000" cy="4525963"/>
          </a:xfrm>
        </p:spPr>
        <p:txBody>
          <a:bodyPr>
            <a:normAutofit lnSpcReduction="10000"/>
          </a:bodyPr>
          <a:lstStyle/>
          <a:p>
            <a:r>
              <a:rPr lang="he-IL" dirty="0" smtClean="0"/>
              <a:t>בסביבות משתנות יש יתרון למי שיכול לעבור התאמה (אדפטציה) מהירה</a:t>
            </a:r>
          </a:p>
          <a:p>
            <a:endParaRPr lang="he-IL" dirty="0" smtClean="0"/>
          </a:p>
          <a:p>
            <a:r>
              <a:rPr lang="he-IL" dirty="0" smtClean="0"/>
              <a:t>יש לאזן בין הצורך בהתאמה מהירה ובין הנזק שנגרם ע"י מוטציות שליליות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074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810000" cy="450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74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סימולציות מחשב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905000" y="1467702"/>
            <a:ext cx="5708437" cy="4856898"/>
            <a:chOff x="-145837" y="1295400"/>
            <a:chExt cx="5708437" cy="4856898"/>
          </a:xfrm>
        </p:grpSpPr>
        <p:sp>
          <p:nvSpPr>
            <p:cNvPr id="13" name="Snip Diagonal Corner Rectangle 12"/>
            <p:cNvSpPr/>
            <p:nvPr/>
          </p:nvSpPr>
          <p:spPr>
            <a:xfrm>
              <a:off x="152400" y="1295400"/>
              <a:ext cx="5181600" cy="4856898"/>
            </a:xfrm>
            <a:prstGeom prst="snip2DiagRect">
              <a:avLst/>
            </a:prstGeom>
            <a:solidFill>
              <a:srgbClr val="92D050">
                <a:alpha val="75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0" name="Diagram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8616157"/>
                </p:ext>
              </p:extLst>
            </p:nvPr>
          </p:nvGraphicFramePr>
          <p:xfrm>
            <a:off x="-145837" y="1434998"/>
            <a:ext cx="5708437" cy="4500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1883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6442"/>
          <a:stretch/>
        </p:blipFill>
        <p:spPr bwMode="auto">
          <a:xfrm>
            <a:off x="849530" y="1052736"/>
            <a:ext cx="7482200" cy="551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he-IL" dirty="0" smtClean="0"/>
              <a:t>קצב מוטציה מושרה עקה מנצח קצב קבוע 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330" y="586864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9530" y="3068960"/>
            <a:ext cx="26608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-25537" y="3369186"/>
            <a:ext cx="15732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שכיחות מוטציה מושרת עקה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527191" y="1196752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נצחונות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199" y="5877580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rgbClr val="C00000"/>
                </a:solidFill>
              </a:rPr>
              <a:t>הפסדים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6488668"/>
            <a:ext cx="15732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דורות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22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09"/>
    </mc:Choice>
    <mc:Fallback xmlns="">
      <p:transition spd="slow" advTm="79709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הגורמים האבולוציוניים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מוטציה מושרה עקה </a:t>
            </a:r>
            <a:r>
              <a:rPr lang="he-IL" b="1" dirty="0" smtClean="0"/>
              <a:t>מועדף</a:t>
            </a:r>
            <a:r>
              <a:rPr lang="he-IL" dirty="0" smtClean="0"/>
              <a:t> על פני קצב קבוע ע"י </a:t>
            </a:r>
            <a:r>
              <a:rPr lang="he-IL" b="1" dirty="0" smtClean="0">
                <a:solidFill>
                  <a:schemeClr val="accent1"/>
                </a:solidFill>
              </a:rPr>
              <a:t>הברירה הטבעית</a:t>
            </a:r>
          </a:p>
          <a:p>
            <a:pPr algn="r"/>
            <a:r>
              <a:rPr lang="he-IL" dirty="0" smtClean="0"/>
              <a:t>גם בסביבות קבועות וגם בסביבות משתנות</a:t>
            </a:r>
          </a:p>
          <a:p>
            <a:pPr algn="r"/>
            <a:r>
              <a:rPr lang="he-IL" dirty="0" smtClean="0"/>
              <a:t>בגלל ההשפעה על ה</a:t>
            </a:r>
            <a:r>
              <a:rPr lang="he-IL" b="1" dirty="0" smtClean="0"/>
              <a:t>יכולת לעבור התאמה לסביבה - </a:t>
            </a:r>
            <a:r>
              <a:rPr lang="en-US" b="1" dirty="0" smtClean="0"/>
              <a:t>evolvability</a:t>
            </a: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95800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79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אבולוציה ע"י ברירה טבעית</a:t>
            </a:r>
            <a:endParaRPr lang="he-IL" dirty="0"/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4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של תכונות מורכבות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8528" y="1447800"/>
            <a:ext cx="6563072" cy="48768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he-IL" sz="1800" dirty="0" smtClean="0">
                <a:solidFill>
                  <a:srgbClr val="C00000"/>
                </a:solidFill>
              </a:rPr>
              <a:t>קריטריון</a:t>
            </a:r>
            <a:endParaRPr lang="en-US" sz="1800" dirty="0" smtClean="0">
              <a:solidFill>
                <a:srgbClr val="C00000"/>
              </a:solidFill>
            </a:endParaRPr>
          </a:p>
          <a:p>
            <a:pPr algn="r"/>
            <a:r>
              <a:rPr lang="he-IL" sz="1800" dirty="0" smtClean="0"/>
              <a:t>שתי תכונות או יותר צריכות לעבור התאמה</a:t>
            </a:r>
            <a:endParaRPr lang="en-US" sz="1800" dirty="0" smtClean="0"/>
          </a:p>
          <a:p>
            <a:pPr algn="r"/>
            <a:r>
              <a:rPr lang="he-IL" sz="1800" dirty="0" smtClean="0"/>
              <a:t>שינוי בתכונה אחת בלבד גורם לירידה בכשירות</a:t>
            </a:r>
            <a:endParaRPr lang="en-US" sz="1800" dirty="0" smtClean="0"/>
          </a:p>
          <a:p>
            <a:pPr marL="0" indent="0" algn="r">
              <a:buNone/>
            </a:pPr>
            <a:endParaRPr lang="en-US" sz="1800" dirty="0" smtClean="0"/>
          </a:p>
          <a:p>
            <a:pPr marL="0" indent="0" algn="r">
              <a:buNone/>
            </a:pPr>
            <a:r>
              <a:rPr lang="he-IL" sz="1800" dirty="0" smtClean="0">
                <a:solidFill>
                  <a:srgbClr val="C00000"/>
                </a:solidFill>
              </a:rPr>
              <a:t>כנפיים ועצמות</a:t>
            </a:r>
            <a:endParaRPr lang="en-US" sz="1800" dirty="0">
              <a:solidFill>
                <a:srgbClr val="C00000"/>
              </a:solidFill>
            </a:endParaRPr>
          </a:p>
          <a:p>
            <a:pPr algn="r"/>
            <a:r>
              <a:rPr lang="he-IL" sz="1800" dirty="0" smtClean="0"/>
              <a:t>תעופה עם עצמות כבדות היא בזבזנית</a:t>
            </a:r>
          </a:p>
          <a:p>
            <a:pPr algn="r"/>
            <a:r>
              <a:rPr lang="he-IL" sz="1800" dirty="0" smtClean="0"/>
              <a:t>הליכה וטיפוס עם עצמות קלות היא מסוכנת</a:t>
            </a:r>
          </a:p>
          <a:p>
            <a:pPr marL="0" indent="0" algn="r">
              <a:buNone/>
            </a:pPr>
            <a:endParaRPr lang="en-US" sz="1800" dirty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he-IL" sz="1800" dirty="0" smtClean="0">
                <a:solidFill>
                  <a:srgbClr val="C00000"/>
                </a:solidFill>
              </a:rPr>
              <a:t>מקור פחמן (סוכר) חדש</a:t>
            </a:r>
            <a:endParaRPr lang="en-US" sz="1800" dirty="0" smtClean="0">
              <a:solidFill>
                <a:srgbClr val="C00000"/>
              </a:solidFill>
            </a:endParaRPr>
          </a:p>
          <a:p>
            <a:pPr algn="r"/>
            <a:r>
              <a:rPr lang="he-IL" sz="1800" dirty="0" smtClean="0"/>
              <a:t>נחוצים שני חלבונים חדשים, כל אחד בזבזני ללא השני:</a:t>
            </a:r>
          </a:p>
          <a:p>
            <a:pPr lvl="1"/>
            <a:r>
              <a:rPr lang="he-IL" sz="1400" dirty="0" smtClean="0"/>
              <a:t>משאבה להכנסת הסוכר לתוך התא</a:t>
            </a:r>
          </a:p>
          <a:p>
            <a:pPr lvl="1"/>
            <a:r>
              <a:rPr lang="he-IL" sz="1400" dirty="0" smtClean="0"/>
              <a:t>אנזים לעיכול הסוכר</a:t>
            </a:r>
          </a:p>
          <a:p>
            <a:pPr marL="0" indent="0" algn="r">
              <a:buNone/>
            </a:pPr>
            <a:endParaRPr lang="en-US" sz="1800" dirty="0" smtClean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he-IL" sz="1800" dirty="0" smtClean="0">
                <a:solidFill>
                  <a:srgbClr val="C00000"/>
                </a:solidFill>
              </a:rPr>
              <a:t>שפה ותקשורת</a:t>
            </a:r>
            <a:endParaRPr lang="en-US" sz="1800" dirty="0" smtClean="0">
              <a:solidFill>
                <a:srgbClr val="C00000"/>
              </a:solidFill>
            </a:endParaRPr>
          </a:p>
          <a:p>
            <a:pPr algn="r"/>
            <a:r>
              <a:rPr lang="he-IL" sz="1800" dirty="0" smtClean="0"/>
              <a:t>שידור חושף את הפרט לטריפה</a:t>
            </a:r>
          </a:p>
          <a:p>
            <a:pPr algn="r"/>
            <a:r>
              <a:rPr lang="he-IL" sz="1800" dirty="0" smtClean="0"/>
              <a:t>קליטה היא בזבזנית ורועשת</a:t>
            </a:r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grpSp>
        <p:nvGrpSpPr>
          <p:cNvPr id="8" name="Group 7"/>
          <p:cNvGrpSpPr/>
          <p:nvPr/>
        </p:nvGrpSpPr>
        <p:grpSpPr>
          <a:xfrm>
            <a:off x="-6401" y="3581400"/>
            <a:ext cx="2138213" cy="3267384"/>
            <a:chOff x="6991302" y="3690008"/>
            <a:chExt cx="2138213" cy="3267384"/>
          </a:xfrm>
        </p:grpSpPr>
        <p:pic>
          <p:nvPicPr>
            <p:cNvPr id="1026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302" y="371739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956376" y="3690008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902070" y="6578516"/>
            <a:ext cx="106471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050" dirty="0" smtClean="0"/>
              <a:t>warksbats.co.uk</a:t>
            </a:r>
            <a:endParaRPr lang="he-IL" sz="1050" dirty="0"/>
          </a:p>
        </p:txBody>
      </p:sp>
      <p:grpSp>
        <p:nvGrpSpPr>
          <p:cNvPr id="11" name="Group 10"/>
          <p:cNvGrpSpPr/>
          <p:nvPr/>
        </p:nvGrpSpPr>
        <p:grpSpPr>
          <a:xfrm>
            <a:off x="-6401" y="1143000"/>
            <a:ext cx="1925408" cy="2600919"/>
            <a:chOff x="7255383" y="692696"/>
            <a:chExt cx="1925408" cy="2600919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616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381000" y="590907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פשוט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11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67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מעבר לפסגת כשירות גבוהה יותר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פסגה נמוכה</a:t>
            </a:r>
            <a:endParaRPr lang="he-IL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עמק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פסגה גבוהה</a:t>
            </a:r>
            <a:endParaRPr lang="he-IL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62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250179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התאמה ונופי כשירות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34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5055567"/>
            <a:ext cx="2095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he-IL" sz="2400" spc="-100" dirty="0" smtClean="0">
                <a:solidFill>
                  <a:schemeClr val="tx2"/>
                </a:solidFill>
              </a:rPr>
              <a:t>נוף כשירות מורכב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020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he-IL" sz="2400" spc="-100" dirty="0" smtClean="0">
                <a:solidFill>
                  <a:schemeClr val="tx2"/>
                </a:solidFill>
              </a:rPr>
              <a:t>נוף כשירות פשוט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257800" y="472514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90,000 דורות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0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/>
              <a:t>7,000 דורות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2" y="3429000"/>
            <a:ext cx="17919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0070C0"/>
                </a:solidFill>
              </a:rPr>
              <a:t>פסגה נמוכה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rgbClr val="00B050"/>
                </a:solidFill>
              </a:rPr>
              <a:t>עמק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rgbClr val="FF0000"/>
                </a:solidFill>
              </a:rPr>
              <a:t>פסגה גבוהה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63344" y="1354803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dirty="0" smtClean="0">
                <a:solidFill>
                  <a:srgbClr val="0070C0"/>
                </a:solidFill>
              </a:rPr>
              <a:t>פסגה נמוכה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 smtClean="0">
                <a:solidFill>
                  <a:srgbClr val="00B050"/>
                </a:solidFill>
              </a:rPr>
              <a:t>עמק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 smtClean="0">
                <a:solidFill>
                  <a:srgbClr val="FF0000"/>
                </a:solidFill>
              </a:rPr>
              <a:t>פסגה גבוהה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21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קצב מוטציה מושרה עקה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67535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קצב מוטציה נמוך</a:t>
            </a:r>
            <a:endParaRPr lang="he-IL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5856" y="2915652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קצב מוטציה גבוה</a:t>
            </a:r>
            <a:endParaRPr lang="he-IL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292080" y="3269943"/>
            <a:ext cx="958170" cy="34463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4355976" y="3269943"/>
            <a:ext cx="341386" cy="44320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7" name="Straight Arrow Connector 16"/>
          <p:cNvCxnSpPr>
            <a:endCxn id="7" idx="2"/>
          </p:cNvCxnSpPr>
          <p:nvPr/>
        </p:nvCxnSpPr>
        <p:spPr>
          <a:xfrm flipH="1" flipV="1">
            <a:off x="5016221" y="3284984"/>
            <a:ext cx="554897" cy="804801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/>
              <a:t>הגברת קצב המוטציה בפרטים שנמצאים מתחת ל</a:t>
            </a:r>
            <a:r>
              <a:rPr lang="he-IL" sz="3200" b="1" dirty="0" smtClean="0"/>
              <a:t>שתי</a:t>
            </a:r>
            <a:r>
              <a:rPr lang="he-IL" sz="3200" dirty="0" smtClean="0"/>
              <a:t> פסגות הכשירות</a:t>
            </a:r>
            <a:endParaRPr lang="en-US" sz="3200" i="1" dirty="0" smtClean="0"/>
          </a:p>
        </p:txBody>
      </p:sp>
    </p:spTree>
    <p:extLst>
      <p:ext uri="{BB962C8B-B14F-4D97-AF65-F5344CB8AC3E}">
        <p14:creationId xmlns:p14="http://schemas.microsoft.com/office/powerpoint/2010/main" val="58003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הופעת המוטנט הכפול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76057" y="2708920"/>
            <a:ext cx="7200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938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השתלטות המוטנט הכפול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workspace\ruggedsim\manuscript\analytic_simulation_comparison_SIM_U_0.0004_s_0.10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7316787" cy="548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81600" y="1656160"/>
            <a:ext cx="2362200" cy="1367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מוטציה מושרת עקה על 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9200" y="1765995"/>
            <a:ext cx="23622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>
                <a:solidFill>
                  <a:schemeClr val="accent1"/>
                </a:solidFill>
              </a:rPr>
              <a:t>קירוב מלא</a:t>
            </a:r>
          </a:p>
          <a:p>
            <a:pPr algn="ctr" rtl="1"/>
            <a:r>
              <a:rPr lang="he-IL" sz="2400" dirty="0" smtClean="0">
                <a:solidFill>
                  <a:schemeClr val="accent2"/>
                </a:solidFill>
              </a:rPr>
              <a:t>קירוב חלקי</a:t>
            </a:r>
          </a:p>
          <a:p>
            <a:pPr algn="ctr" rtl="1"/>
            <a:r>
              <a:rPr lang="he-IL" sz="2400" dirty="0" smtClean="0"/>
              <a:t>תוצאות סימולציות</a:t>
            </a:r>
            <a:endParaRPr lang="he-IL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895600" y="609600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8322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זמן למעבר לפסה הגבוהה</a:t>
            </a:r>
            <a:endParaRPr lang="he-IL" sz="28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981200" y="2286000"/>
            <a:ext cx="533400" cy="3442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4600" y="1981200"/>
            <a:ext cx="2362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קצב מוטציה קבוע נמוך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2785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קצב מוטציה מושרה עקה </a:t>
            </a:r>
            <a:r>
              <a:rPr lang="he-IL" b="1" dirty="0"/>
              <a:t>מועדף</a:t>
            </a:r>
            <a:r>
              <a:rPr lang="he-IL" dirty="0"/>
              <a:t> על פני קצב קבוע ע"י </a:t>
            </a:r>
            <a:r>
              <a:rPr lang="he-IL" b="1" dirty="0"/>
              <a:t>הברירה הטבעית</a:t>
            </a:r>
          </a:p>
          <a:p>
            <a:r>
              <a:rPr lang="he-IL" dirty="0"/>
              <a:t>גם בסביבות </a:t>
            </a:r>
            <a:r>
              <a:rPr lang="he-IL" b="1" dirty="0"/>
              <a:t>קבועות</a:t>
            </a:r>
            <a:r>
              <a:rPr lang="he-IL" dirty="0"/>
              <a:t> וגם בסביבות </a:t>
            </a:r>
            <a:r>
              <a:rPr lang="he-IL" b="1" dirty="0"/>
              <a:t>משתנות</a:t>
            </a:r>
          </a:p>
          <a:p>
            <a:r>
              <a:rPr lang="he-IL" b="1" dirty="0" smtClean="0"/>
              <a:t>מאיץ את הקצב האבולוציה </a:t>
            </a:r>
            <a:r>
              <a:rPr lang="he-IL" dirty="0" smtClean="0"/>
              <a:t>של תכונות מורכבות</a:t>
            </a: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467000" y="5356373"/>
            <a:ext cx="4913312" cy="1384995"/>
            <a:chOff x="1026840" y="5356373"/>
            <a:chExt cx="4913312" cy="1384995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130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87835"/>
            <a:ext cx="42386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שונות בכשירות</a:t>
            </a:r>
            <a:endParaRPr lang="he-I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השונות בכשירות צריכה לעבור בהורשה</a:t>
            </a:r>
          </a:p>
          <a:p>
            <a:endParaRPr lang="he-IL" dirty="0" smtClean="0"/>
          </a:p>
          <a:p>
            <a:r>
              <a:rPr lang="he-IL" dirty="0" smtClean="0"/>
              <a:t>השונות שעוברת בהורשה היא </a:t>
            </a:r>
            <a:r>
              <a:rPr lang="he-IL" b="1" dirty="0" smtClean="0"/>
              <a:t>שונות גנטית</a:t>
            </a:r>
          </a:p>
          <a:p>
            <a:r>
              <a:rPr lang="he-IL" dirty="0" smtClean="0"/>
              <a:t>לא רק - אפיגנטיקה... פרופ' חוה יבלונקה, 18.4</a:t>
            </a:r>
          </a:p>
          <a:p>
            <a:endParaRPr lang="he-IL" dirty="0" smtClean="0"/>
          </a:p>
          <a:p>
            <a:r>
              <a:rPr lang="he-IL" dirty="0" smtClean="0"/>
              <a:t>כיצד נוצרת השונות הגנטית?</a:t>
            </a:r>
          </a:p>
          <a:p>
            <a:endParaRPr lang="he-I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8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מוטציה - חיפושיות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dirty="0" smtClean="0"/>
              <a:t>הורים ירוקים -</a:t>
            </a: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CGTCGACGTGCA</a:t>
            </a:r>
            <a:r>
              <a:rPr lang="en-US" b="1" dirty="0" smtClean="0">
                <a:solidFill>
                  <a:srgbClr val="00B050"/>
                </a:solidFill>
              </a:rPr>
              <a:t>A</a:t>
            </a:r>
            <a:r>
              <a:rPr lang="en-US" dirty="0" smtClean="0"/>
              <a:t>ATTTGGGCTGGCA</a:t>
            </a:r>
          </a:p>
          <a:p>
            <a:pPr marL="0" indent="0" algn="r">
              <a:buNone/>
            </a:pPr>
            <a:r>
              <a:rPr lang="he-IL" dirty="0" smtClean="0"/>
              <a:t>צאצא חום - </a:t>
            </a: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CGTCGACGTGCA</a:t>
            </a:r>
            <a:r>
              <a:rPr lang="en-US" b="1" dirty="0" smtClean="0">
                <a:solidFill>
                  <a:schemeClr val="accent2"/>
                </a:solidFill>
              </a:rPr>
              <a:t>T</a:t>
            </a:r>
            <a:r>
              <a:rPr lang="en-US" dirty="0" smtClean="0"/>
              <a:t>ATTTGGGCTGGCA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5</a:t>
            </a:fld>
            <a:endParaRPr lang="he-IL"/>
          </a:p>
        </p:txBody>
      </p:sp>
      <p:pic>
        <p:nvPicPr>
          <p:cNvPr id="4098" name="Picture 2" descr="Mu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77072"/>
            <a:ext cx="2634771" cy="260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69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– אנמיה חרמשית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600200"/>
            <a:ext cx="4724400" cy="4525963"/>
          </a:xfrm>
        </p:spPr>
        <p:txBody>
          <a:bodyPr>
            <a:normAutofit/>
          </a:bodyPr>
          <a:lstStyle/>
          <a:p>
            <a:r>
              <a:rPr lang="he-IL" dirty="0" smtClean="0"/>
              <a:t>מוטציה נקודתית בגן לחלבון ההמוגלובין</a:t>
            </a:r>
          </a:p>
          <a:p>
            <a:r>
              <a:rPr lang="he-IL" dirty="0"/>
              <a:t> </a:t>
            </a:r>
            <a:r>
              <a:rPr lang="en-US" dirty="0"/>
              <a:t>CTC </a:t>
            </a:r>
            <a:r>
              <a:rPr lang="en-US" dirty="0">
                <a:latin typeface="Arial"/>
                <a:cs typeface="Arial"/>
              </a:rPr>
              <a:t>→</a:t>
            </a:r>
            <a:r>
              <a:rPr lang="en-US" dirty="0"/>
              <a:t> CAC</a:t>
            </a:r>
            <a:endParaRPr lang="he-IL" dirty="0" smtClean="0"/>
          </a:p>
          <a:p>
            <a:r>
              <a:rPr lang="he-IL" dirty="0" smtClean="0"/>
              <a:t>מחליפה את חומצת האמינו </a:t>
            </a:r>
            <a:r>
              <a:rPr lang="en-US" i="1" dirty="0" smtClean="0"/>
              <a:t>glutamic acid</a:t>
            </a:r>
            <a:r>
              <a:rPr lang="he-IL" i="1" dirty="0" smtClean="0"/>
              <a:t> </a:t>
            </a:r>
            <a:r>
              <a:rPr lang="he-IL" dirty="0" smtClean="0"/>
              <a:t>ב-</a:t>
            </a:r>
            <a:r>
              <a:rPr lang="en-US" i="1" dirty="0" err="1" smtClean="0"/>
              <a:t>valine</a:t>
            </a:r>
            <a:endParaRPr lang="he-IL" i="1" dirty="0" smtClean="0"/>
          </a:p>
          <a:p>
            <a:r>
              <a:rPr lang="he-IL" dirty="0" smtClean="0">
                <a:solidFill>
                  <a:srgbClr val="FF0000"/>
                </a:solidFill>
              </a:rPr>
              <a:t>המוגלובין תקין באדום</a:t>
            </a:r>
            <a:endParaRPr lang="he-IL" dirty="0"/>
          </a:p>
          <a:p>
            <a:r>
              <a:rPr lang="he-IL" dirty="0" smtClean="0">
                <a:solidFill>
                  <a:schemeClr val="accent6"/>
                </a:solidFill>
              </a:rPr>
              <a:t>המוגלובין חרמשי בכתום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58230" y="2022526"/>
            <a:ext cx="48195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353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"מוטציות...מספקות את חומר הגלם לאבולוציה" – דובז'נסקי, גנטיקה ומוצא המינים 1937</a:t>
            </a:r>
          </a:p>
          <a:p>
            <a:r>
              <a:rPr lang="he-IL" dirty="0" smtClean="0"/>
              <a:t>"מוטציות הן המקור הבסיסי לשונות שעליה פועלת הברירה הטבעית" – לינץ', 2007</a:t>
            </a:r>
            <a:endParaRPr lang="he-IL" dirty="0"/>
          </a:p>
          <a:p>
            <a:r>
              <a:rPr lang="he-IL" dirty="0" smtClean="0"/>
              <a:t>בעברית - </a:t>
            </a:r>
            <a:r>
              <a:rPr lang="he-IL" i="1" dirty="0" smtClean="0"/>
              <a:t>תשנית</a:t>
            </a:r>
            <a:endParaRPr lang="he-IL" i="1" dirty="0"/>
          </a:p>
        </p:txBody>
      </p:sp>
      <p:pic>
        <p:nvPicPr>
          <p:cNvPr id="5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412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discern-genetics.org/images/6.1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0"/>
          <a:stretch/>
        </p:blipFill>
        <p:spPr bwMode="auto">
          <a:xfrm>
            <a:off x="3988675" y="2895600"/>
            <a:ext cx="2945525" cy="271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עוד מקורות לשונות גנטית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שונות במספר העותקים</a:t>
            </a:r>
          </a:p>
          <a:p>
            <a:r>
              <a:rPr lang="he-IL" dirty="0" smtClean="0"/>
              <a:t>רבייה מינית</a:t>
            </a:r>
          </a:p>
          <a:p>
            <a:pPr lvl="1"/>
            <a:r>
              <a:rPr lang="he-IL" dirty="0"/>
              <a:t>סגרגציה</a:t>
            </a:r>
          </a:p>
          <a:p>
            <a:pPr lvl="1"/>
            <a:r>
              <a:rPr lang="he-IL" dirty="0" smtClean="0"/>
              <a:t>רקומבינציה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2" descr="Genetic shuff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16" y="5733584"/>
            <a:ext cx="4046496" cy="108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6248400" y="30480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324859" y="3810000"/>
            <a:ext cx="0" cy="18016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988675" y="1981200"/>
            <a:ext cx="507125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49514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www.nature.com/nature/journal/v468/n7327_supp/full/468S13a.html</a:t>
            </a:r>
            <a:endParaRPr lang="he-IL" sz="1000" dirty="0" smtClean="0"/>
          </a:p>
          <a:p>
            <a:r>
              <a:rPr lang="en-US" sz="1000" dirty="0">
                <a:hlinkClick r:id="rId6"/>
              </a:rPr>
              <a:t>http://www.nature.com/ng/journal/v39/n10/full/ng2123.html</a:t>
            </a:r>
            <a:endParaRPr lang="he-IL" sz="1000" dirty="0"/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4" y="1196585"/>
            <a:ext cx="3744416" cy="51536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9856" y="6062246"/>
            <a:ext cx="288032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מספר עותקי גן העמילאז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849860" y="4668833"/>
            <a:ext cx="230425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781745" y="2091986"/>
            <a:ext cx="212935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2207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</a:t>
            </a:r>
            <a:r>
              <a:rPr lang="he-IL" sz="2400" dirty="0"/>
              <a:t>בוירוס </a:t>
            </a:r>
            <a:r>
              <a:rPr lang="en-US" sz="2400" dirty="0"/>
              <a:t>VSV</a:t>
            </a:r>
            <a:r>
              <a:rPr lang="he-IL" sz="2400" dirty="0"/>
              <a:t> </a:t>
            </a:r>
            <a:r>
              <a:rPr lang="he-IL" sz="2400" dirty="0" smtClean="0"/>
              <a:t>ביחס לפרט ללא מוטציות </a:t>
            </a:r>
          </a:p>
          <a:p>
            <a:pPr algn="ctr" rt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www.ncbi.nlm.nih.gov/pubmed/17637733</a:t>
            </a:r>
            <a:endParaRPr lang="he-IL" dirty="0"/>
          </a:p>
        </p:txBody>
      </p:sp>
      <p:grpSp>
        <p:nvGrpSpPr>
          <p:cNvPr id="14" name="Group 13"/>
          <p:cNvGrpSpPr/>
          <p:nvPr/>
        </p:nvGrpSpPr>
        <p:grpSpPr>
          <a:xfrm>
            <a:off x="997352" y="1295400"/>
            <a:ext cx="7384648" cy="4729571"/>
            <a:chOff x="164068" y="1448934"/>
            <a:chExt cx="8070448" cy="5168798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27"/>
            <a:stretch/>
          </p:blipFill>
          <p:spPr>
            <a:xfrm>
              <a:off x="233516" y="1448934"/>
              <a:ext cx="8001000" cy="514074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09884" y="6248400"/>
              <a:ext cx="919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dirty="0" smtClean="0"/>
                <a:t>כשירות</a:t>
              </a:r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274414" y="3562682"/>
              <a:ext cx="12462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 smtClean="0"/>
                <a:t>שכיחות</a:t>
              </a:r>
              <a:endParaRPr lang="he-IL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77724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676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7886700" y="3933360"/>
            <a:ext cx="25146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/>
              <a:t>חיוביות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33415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404336208"/>
      </p:ext>
    </p:extLst>
  </p:cSld>
  <p:clrMapOvr>
    <a:masterClrMapping/>
  </p:clrMapOvr>
</p:sld>
</file>

<file path=ppt/theme/theme1.xml><?xml version="1.0" encoding="utf-8"?>
<a:theme xmlns:a="http://schemas.openxmlformats.org/drawingml/2006/main" name="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</Template>
  <TotalTime>580</TotalTime>
  <Words>1054</Words>
  <Application>Microsoft Office PowerPoint</Application>
  <PresentationFormat>On-screen Show (4:3)</PresentationFormat>
  <Paragraphs>279</Paragraphs>
  <Slides>39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orange</vt:lpstr>
      <vt:lpstr>אבולוציה ומוטציה בעתות עקה</vt:lpstr>
      <vt:lpstr>תודות</vt:lpstr>
      <vt:lpstr>אבולוציה ע"י ברירה טבעית</vt:lpstr>
      <vt:lpstr>שונות בכשירות</vt:lpstr>
      <vt:lpstr>מוטציה - חיפושיות</vt:lpstr>
      <vt:lpstr>מוטציה – אנמיה חרמשית</vt:lpstr>
      <vt:lpstr>מוטציה</vt:lpstr>
      <vt:lpstr>עוד מקורות לשונות גנטית</vt:lpstr>
      <vt:lpstr>הטוב הרע והניטרלי</vt:lpstr>
      <vt:lpstr>הטוב הרע והניטרלי</vt:lpstr>
      <vt:lpstr>שונות בקצב המוטציה</vt:lpstr>
      <vt:lpstr>שונות בקצב המוטציה</vt:lpstr>
      <vt:lpstr>שונות בקצב המוטציה</vt:lpstr>
      <vt:lpstr>מוטציה מושרית-עקה</vt:lpstr>
      <vt:lpstr>PowerPoint Presentation</vt:lpstr>
      <vt:lpstr>האבולוציה של מוטציה מושרית-עקה</vt:lpstr>
      <vt:lpstr>ההשערה האדפטיבית</vt:lpstr>
      <vt:lpstr>סקירה של המחקר על מוטציה מושרית-עקה</vt:lpstr>
      <vt:lpstr>סביבות קבועות</vt:lpstr>
      <vt:lpstr>שיווי משקל בין מוטציה לברירה הטבעית</vt:lpstr>
      <vt:lpstr>מודל מתמטי פשוט</vt:lpstr>
      <vt:lpstr>מציאת שיווי משקל</vt:lpstr>
      <vt:lpstr>תוצאה כללית לסביבות קבועות</vt:lpstr>
      <vt:lpstr>סביבות קבועות – קצב מוטציה קבוע</vt:lpstr>
      <vt:lpstr>סביבות קבועות – קצב מוטציה מושרה עקה</vt:lpstr>
      <vt:lpstr>סביבות משתנות</vt:lpstr>
      <vt:lpstr>סימולציות מחשב</vt:lpstr>
      <vt:lpstr>PowerPoint Presentation</vt:lpstr>
      <vt:lpstr>סיכום: הגורמים האבולוציוניים</vt:lpstr>
      <vt:lpstr>אבולוציה של תכונות מורכבות</vt:lpstr>
      <vt:lpstr>נוף כשירות פשוט</vt:lpstr>
      <vt:lpstr>נוף כשירות מורכב</vt:lpstr>
      <vt:lpstr>מעבר לפסגת כשירות גבוהה יותר</vt:lpstr>
      <vt:lpstr>התאמה ונופי כשירות</vt:lpstr>
      <vt:lpstr>קצב מוטציה מושרה עקה</vt:lpstr>
      <vt:lpstr>הופעת המוטנט הכפול</vt:lpstr>
      <vt:lpstr>השתלטות המוטנט הכפול</vt:lpstr>
      <vt:lpstr>מוטציה מושרת עקה על נוף כשירות מורכב</vt:lpstr>
      <vt:lpstr>סיכום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אבולוציה ומוטציה בעתות עקה</dc:title>
  <dc:creator>yoavram</dc:creator>
  <cp:lastModifiedBy>yoavram</cp:lastModifiedBy>
  <cp:revision>40</cp:revision>
  <dcterms:created xsi:type="dcterms:W3CDTF">2006-08-16T00:00:00Z</dcterms:created>
  <dcterms:modified xsi:type="dcterms:W3CDTF">2013-05-02T16:52:38Z</dcterms:modified>
</cp:coreProperties>
</file>